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BA480-A45F-4F40-A672-86C4F5795FE3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CBB22-53B6-4A69-8EDC-01E6CD7F8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07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Инфразвук чине механички таласи фреквенција нижих од 20 Hz.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069F8-6EB1-42C7-9DCA-E3C9348BA9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1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1.png"/><Relationship Id="rId3" Type="http://schemas.openxmlformats.org/officeDocument/2006/relationships/image" Target="../media/image7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20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3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OSCILACIJE I TALASI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2428" y="4561489"/>
            <a:ext cx="3485639" cy="416909"/>
          </a:xfrm>
        </p:spPr>
        <p:txBody>
          <a:bodyPr/>
          <a:lstStyle/>
          <a:p>
            <a:r>
              <a:rPr lang="sr-Latn-RS" dirty="0" smtClean="0"/>
              <a:t>Goran Ivković, profesor fizike</a:t>
            </a:r>
            <a:endParaRPr lang="en-GB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030718" y="3557167"/>
            <a:ext cx="3485639" cy="4169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 smtClean="0"/>
              <a:t>OBNAVLJANJE GRADIVA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1" t="40331" r="42439" b="54179"/>
          <a:stretch/>
        </p:blipFill>
        <p:spPr bwMode="auto">
          <a:xfrm>
            <a:off x="2424592" y="1582924"/>
            <a:ext cx="2568420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13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690529" y="2602068"/>
                <a:ext cx="818879" cy="592663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i="1">
                          <a:latin typeface="Cambria Math"/>
                        </a:rPr>
                        <m:t>𝑇</m:t>
                      </m:r>
                      <m:r>
                        <a:rPr lang="sr-Latn-R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i="1">
                              <a:latin typeface="Cambria Math"/>
                            </a:rPr>
                            <m:t>𝑡</m:t>
                          </m:r>
                        </m:num>
                        <m:den>
                          <m:r>
                            <a:rPr lang="sr-Latn-RS" i="1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529" y="2602068"/>
                <a:ext cx="818879" cy="592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801267" y="3138471"/>
                <a:ext cx="1678088" cy="369332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i="1">
                          <a:latin typeface="Cambria Math"/>
                        </a:rPr>
                        <m:t>𝑡</m:t>
                      </m:r>
                      <m:r>
                        <a:rPr lang="sr-Latn-RS" i="1">
                          <a:latin typeface="Cambria Math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sr-Latn-RS">
                          <a:latin typeface="Cambria Math"/>
                        </a:rPr>
                        <m:t>vreme</m:t>
                      </m:r>
                      <m:r>
                        <a:rPr lang="sr-Latn-RS" i="1">
                          <a:latin typeface="Cambria Math"/>
                        </a:rPr>
                        <m:t> (</m:t>
                      </m:r>
                      <m:r>
                        <a:rPr lang="sr-Latn-RS" i="1">
                          <a:latin typeface="Cambria Math"/>
                        </a:rPr>
                        <m:t>𝑠</m:t>
                      </m:r>
                      <m:r>
                        <a:rPr lang="sr-Latn-R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267" y="3138471"/>
                <a:ext cx="1678088" cy="369332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6802272" y="3621296"/>
            <a:ext cx="201959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sr-Latn-RS" dirty="0"/>
              <a:t>n – je broj oscilacija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802272" y="2630466"/>
            <a:ext cx="141577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sr-Latn-RS" dirty="0"/>
              <a:t>T – period (s)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26893" y="2630466"/>
                <a:ext cx="807722" cy="56669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i="1">
                          <a:latin typeface="Cambria Math"/>
                        </a:rPr>
                        <m:t>𝑣</m:t>
                      </m:r>
                      <m:r>
                        <a:rPr lang="sr-Latn-R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sr-Latn-RS" i="1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893" y="2630466"/>
                <a:ext cx="807722" cy="5666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8456681" y="2616577"/>
                <a:ext cx="1987916" cy="369332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r-Latn-RS" i="1">
                        <a:latin typeface="Cambria Math"/>
                      </a:rPr>
                      <m:t>𝑣</m:t>
                    </m:r>
                    <m:r>
                      <a:rPr lang="sr-Latn-RS" i="1">
                        <a:latin typeface="Cambria Math"/>
                      </a:rPr>
                      <m:t> </m:t>
                    </m:r>
                  </m:oMath>
                </a14:m>
                <a:r>
                  <a:rPr lang="sr-Latn-RS" dirty="0"/>
                  <a:t>– frekvenicja (Hz)</a:t>
                </a:r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681" y="2616577"/>
                <a:ext cx="1987916" cy="369332"/>
              </a:xfrm>
              <a:prstGeom prst="rect">
                <a:avLst/>
              </a:prstGeom>
              <a:blipFill>
                <a:blip r:embed="rId5"/>
                <a:stretch>
                  <a:fillRect t="-4688" r="-912" b="-21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690528" y="3443216"/>
                <a:ext cx="818878" cy="612732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i="1">
                          <a:latin typeface="Cambria Math"/>
                        </a:rPr>
                        <m:t>𝑇</m:t>
                      </m:r>
                      <m:r>
                        <a:rPr lang="sr-Latn-R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sr-Latn-RS" i="1">
                              <a:latin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528" y="3443216"/>
                <a:ext cx="818878" cy="612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903108" y="3506182"/>
                <a:ext cx="813621" cy="610936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i="1">
                          <a:latin typeface="Cambria Math"/>
                        </a:rPr>
                        <m:t>𝑣</m:t>
                      </m:r>
                      <m:r>
                        <a:rPr lang="sr-Latn-R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108" y="3506182"/>
                <a:ext cx="813621" cy="6109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820128" y="4330259"/>
                <a:ext cx="1518236" cy="369332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i="1">
                          <a:latin typeface="Cambria Math"/>
                        </a:rPr>
                        <m:t>𝑆</m:t>
                      </m:r>
                      <m:r>
                        <a:rPr lang="sr-Latn-RS" i="1">
                          <a:latin typeface="Cambria Math"/>
                        </a:rPr>
                        <m:t>=</m:t>
                      </m:r>
                      <m:r>
                        <a:rPr lang="sr-Latn-RS" i="1">
                          <a:latin typeface="Cambria Math"/>
                        </a:rPr>
                        <m:t>𝑛</m:t>
                      </m:r>
                      <m:r>
                        <a:rPr lang="sr-Latn-RS" i="1">
                          <a:latin typeface="Cambria Math"/>
                          <a:ea typeface="Cambria Math"/>
                        </a:rPr>
                        <m:t>∙4∙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sr-Latn-RS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128" y="4330259"/>
                <a:ext cx="151823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802272" y="4129530"/>
                <a:ext cx="3456267" cy="369332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r-Latn-RS" i="1">
                        <a:latin typeface="Cambria Math"/>
                      </a:rPr>
                      <m:t>𝑆</m:t>
                    </m:r>
                    <m:r>
                      <a:rPr lang="sr-Latn-RS" i="1">
                        <a:latin typeface="Cambria Math"/>
                      </a:rPr>
                      <m:t> </m:t>
                    </m:r>
                  </m:oMath>
                </a14:m>
                <a:r>
                  <a:rPr lang="sr-Latn-RS" dirty="0"/>
                  <a:t>– pređeni put tela koje osciluje (m)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272" y="4129530"/>
                <a:ext cx="3456267" cy="369332"/>
              </a:xfrm>
              <a:prstGeom prst="rect">
                <a:avLst/>
              </a:prstGeom>
              <a:blipFill>
                <a:blip r:embed="rId9"/>
                <a:stretch>
                  <a:fillRect t="-4688" r="-175" b="-21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801267" y="4615524"/>
                <a:ext cx="1961819" cy="369332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sr-Latn-R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sr-Latn-RS" dirty="0"/>
                  <a:t> - Amplituda (m)</a:t>
                </a:r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267" y="4615524"/>
                <a:ext cx="1961819" cy="369332"/>
              </a:xfrm>
              <a:prstGeom prst="rect">
                <a:avLst/>
              </a:prstGeom>
              <a:blipFill>
                <a:blip r:embed="rId10"/>
                <a:stretch>
                  <a:fillRect t="-4688" b="-21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942424" y="4997441"/>
                <a:ext cx="1272848" cy="910699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i="1">
                          <a:latin typeface="Cambria Math"/>
                        </a:rPr>
                        <m:t>𝑇</m:t>
                      </m:r>
                      <m:r>
                        <a:rPr lang="sr-Latn-RS" i="1">
                          <a:latin typeface="Cambria Math"/>
                        </a:rPr>
                        <m:t>=2</m:t>
                      </m:r>
                      <m:r>
                        <a:rPr lang="sr-Latn-RS" i="1">
                          <a:latin typeface="Cambria Math"/>
                          <a:ea typeface="Cambria Math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sr-Latn-R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r-Latn-R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sr-Latn-RS" i="1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sr-Latn-RS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424" y="4997441"/>
                <a:ext cx="1272848" cy="9106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802273" y="5557363"/>
                <a:ext cx="1112933" cy="369332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sr-Latn-RS" i="1">
                          <a:latin typeface="Cambria Math"/>
                          <a:ea typeface="Cambria Math"/>
                        </a:rPr>
                        <m:t>=3,14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273" y="5557363"/>
                <a:ext cx="111293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801267" y="5079539"/>
                <a:ext cx="2928494" cy="369332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r-Latn-RS" i="1"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r>
                  <a:rPr lang="sr-Latn-RS" dirty="0"/>
                  <a:t> – dižina matematičkog klatna</a:t>
                </a:r>
                <a:endParaRPr lang="en-US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267" y="5079539"/>
                <a:ext cx="2928494" cy="369332"/>
              </a:xfrm>
              <a:prstGeom prst="rect">
                <a:avLst/>
              </a:prstGeom>
              <a:blipFill>
                <a:blip r:embed="rId13"/>
                <a:stretch>
                  <a:fillRect t="-4688" r="-414" b="-21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8218044" y="5557363"/>
                <a:ext cx="2199769" cy="566758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i="1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sr-Latn-RS" i="1">
                          <a:latin typeface="Cambria Math"/>
                          <a:ea typeface="Cambria Math"/>
                        </a:rPr>
                        <m:t>=9,81</m:t>
                      </m:r>
                      <m:f>
                        <m:fPr>
                          <m:ctrlPr>
                            <a:rPr lang="sr-Latn-R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sr-Latn-RS" i="1">
                              <a:latin typeface="Cambria Math"/>
                              <a:ea typeface="Cambria Math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sr-Latn-R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sr-Latn-RS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sr-Latn-R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sr-Latn-RS" i="1">
                          <a:latin typeface="Cambria Math"/>
                          <a:ea typeface="Cambria Math"/>
                        </a:rPr>
                        <m:t>≈10</m:t>
                      </m:r>
                      <m:f>
                        <m:fPr>
                          <m:ctrlPr>
                            <a:rPr lang="sr-Latn-R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sr-Latn-RS" i="1">
                              <a:latin typeface="Cambria Math"/>
                              <a:ea typeface="Cambria Math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sr-Latn-R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sr-Latn-RS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sr-Latn-R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044" y="5557363"/>
                <a:ext cx="2199769" cy="56675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1" t="40331" r="42439" b="54179"/>
          <a:stretch/>
        </p:blipFill>
        <p:spPr bwMode="auto">
          <a:xfrm>
            <a:off x="658854" y="615972"/>
            <a:ext cx="2568420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1457640" y="1343844"/>
            <a:ext cx="9135538" cy="479286"/>
            <a:chOff x="0" y="0"/>
            <a:chExt cx="9135538" cy="86409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Flowchart: Manual Operation 20"/>
            <p:cNvSpPr/>
            <p:nvPr/>
          </p:nvSpPr>
          <p:spPr>
            <a:xfrm rot="16200000">
              <a:off x="4135721" y="-4135721"/>
              <a:ext cx="864096" cy="9135538"/>
            </a:xfrm>
            <a:prstGeom prst="flowChartManualOperation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lowchart: Manual Operation 4"/>
            <p:cNvSpPr/>
            <p:nvPr/>
          </p:nvSpPr>
          <p:spPr>
            <a:xfrm rot="21600000">
              <a:off x="0" y="172819"/>
              <a:ext cx="9135538" cy="5184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0" tIns="0" rIns="156766" bIns="0" numCol="1" spcCol="1270" anchor="ctr" anchorCtr="0">
              <a:noAutofit/>
            </a:bodyPr>
            <a:lstStyle/>
            <a:p>
              <a:pPr algn="ctr"/>
              <a:r>
                <a:rPr lang="en-US" sz="2800" b="1" dirty="0" err="1"/>
                <a:t>Oscilatorno</a:t>
              </a:r>
              <a:r>
                <a:rPr lang="en-US" sz="2800" b="1" dirty="0"/>
                <a:t> </a:t>
              </a:r>
              <a:r>
                <a:rPr lang="sr-Latn-RS" sz="2800" b="1" dirty="0"/>
                <a:t>kretanje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2647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9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37692" y="2414014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B</a:t>
            </a: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2055901" y="2062358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A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4265546" y="2062358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C</a:t>
            </a:r>
            <a:endParaRPr lang="en-US" dirty="0"/>
          </a:p>
        </p:txBody>
      </p:sp>
      <p:cxnSp>
        <p:nvCxnSpPr>
          <p:cNvPr id="7" name="Straight Connector 6"/>
          <p:cNvCxnSpPr>
            <a:stCxn id="48" idx="7"/>
          </p:cNvCxnSpPr>
          <p:nvPr/>
        </p:nvCxnSpPr>
        <p:spPr>
          <a:xfrm flipV="1">
            <a:off x="2547602" y="1045863"/>
            <a:ext cx="978122" cy="109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" idx="0"/>
          </p:cNvCxnSpPr>
          <p:nvPr/>
        </p:nvCxnSpPr>
        <p:spPr>
          <a:xfrm flipV="1">
            <a:off x="3525724" y="1045862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9" idx="1"/>
          </p:cNvCxnSpPr>
          <p:nvPr/>
        </p:nvCxnSpPr>
        <p:spPr>
          <a:xfrm flipH="1" flipV="1">
            <a:off x="3525725" y="1045863"/>
            <a:ext cx="824185" cy="109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97402" y="2034204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RP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504744" y="16491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AP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204691" y="1640254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AP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293400" y="1791867"/>
            <a:ext cx="2396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RP – ravnotežni položaj</a:t>
            </a:r>
          </a:p>
          <a:p>
            <a:r>
              <a:rPr lang="sr-Latn-RS" dirty="0"/>
              <a:t>AP – amplitudni položaj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631966" y="1045862"/>
            <a:ext cx="200300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1" t="40331" r="42439" b="54179"/>
          <a:stretch/>
        </p:blipFill>
        <p:spPr bwMode="auto">
          <a:xfrm>
            <a:off x="0" y="0"/>
            <a:ext cx="2568420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552233" y="491411"/>
            <a:ext cx="9135538" cy="479286"/>
            <a:chOff x="0" y="0"/>
            <a:chExt cx="9135538" cy="86409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" name="Flowchart: Manual Operation 21"/>
            <p:cNvSpPr/>
            <p:nvPr/>
          </p:nvSpPr>
          <p:spPr>
            <a:xfrm rot="16200000">
              <a:off x="4135721" y="-4135721"/>
              <a:ext cx="864096" cy="9135538"/>
            </a:xfrm>
            <a:prstGeom prst="flowChartManualOperation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lowchart: Manual Operation 4"/>
            <p:cNvSpPr/>
            <p:nvPr/>
          </p:nvSpPr>
          <p:spPr>
            <a:xfrm rot="21600000">
              <a:off x="0" y="172819"/>
              <a:ext cx="9135538" cy="5184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0" tIns="0" rIns="156766" bIns="0" numCol="1" spcCol="1270" anchor="ctr" anchorCtr="0">
              <a:noAutofit/>
            </a:bodyPr>
            <a:lstStyle/>
            <a:p>
              <a:pPr algn="ctr"/>
              <a:r>
                <a:rPr lang="sr-Latn-RS" sz="2800" b="1" dirty="0"/>
                <a:t>Zakon održanja mehaničke energije</a:t>
              </a:r>
              <a:endParaRPr lang="en-US" sz="28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098557" y="2801266"/>
                <a:ext cx="10886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1" i="1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sr-Latn-RS" b="1" i="1"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a:rPr lang="sr-Latn-RS" b="1" i="1">
                          <a:latin typeface="Cambria Math"/>
                        </a:rPr>
                        <m:t>=</m:t>
                      </m:r>
                      <m:r>
                        <a:rPr lang="sr-Latn-RS" b="1" i="1">
                          <a:latin typeface="Cambria Math"/>
                        </a:rPr>
                        <m:t>𝟎</m:t>
                      </m:r>
                      <m:r>
                        <a:rPr lang="sr-Latn-RS" b="1" i="1">
                          <a:latin typeface="Cambria Math"/>
                        </a:rPr>
                        <m:t> </m:t>
                      </m:r>
                      <m:r>
                        <a:rPr lang="sr-Latn-RS" b="1" i="1">
                          <a:latin typeface="Cambria Math"/>
                        </a:rPr>
                        <m:t>𝑱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557" y="2801266"/>
                <a:ext cx="1088696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176776" y="2718087"/>
                <a:ext cx="10886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1" i="1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sr-Latn-RS" b="1" i="1"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a:rPr lang="sr-Latn-RS" b="1" i="1">
                          <a:latin typeface="Cambria Math"/>
                        </a:rPr>
                        <m:t>=</m:t>
                      </m:r>
                      <m:r>
                        <a:rPr lang="sr-Latn-RS" b="1" i="1">
                          <a:latin typeface="Cambria Math"/>
                        </a:rPr>
                        <m:t>𝟎</m:t>
                      </m:r>
                      <m:r>
                        <a:rPr lang="sr-Latn-RS" b="1" i="1">
                          <a:latin typeface="Cambria Math"/>
                        </a:rPr>
                        <m:t> </m:t>
                      </m:r>
                      <m:r>
                        <a:rPr lang="sr-Latn-RS" b="1" i="1">
                          <a:latin typeface="Cambria Math"/>
                        </a:rPr>
                        <m:t>𝑱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776" y="2718087"/>
                <a:ext cx="1088696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933272" y="3195908"/>
                <a:ext cx="1495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1" i="1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sr-Latn-RS" b="1" i="1"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a:rPr lang="sr-Latn-RS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sr-Latn-R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1" i="1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sr-Latn-RS" b="1" i="1">
                              <a:latin typeface="Cambria Math"/>
                            </a:rPr>
                            <m:t>𝒌</m:t>
                          </m:r>
                          <m:r>
                            <a:rPr lang="sr-Latn-RS" b="1" i="1">
                              <a:latin typeface="Cambria Math"/>
                            </a:rPr>
                            <m:t>  </m:t>
                          </m:r>
                          <m:r>
                            <a:rPr lang="sr-Latn-RS" b="1" i="1">
                              <a:latin typeface="Cambria Math"/>
                            </a:rPr>
                            <m:t>𝒎𝒂𝒙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272" y="3195908"/>
                <a:ext cx="1495794" cy="369332"/>
              </a:xfrm>
              <a:prstGeom prst="rect">
                <a:avLst/>
              </a:prstGeom>
              <a:blipFill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995965" y="3180664"/>
                <a:ext cx="1499000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1" i="1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sr-Latn-RS" b="1" i="1"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sr-Latn-RS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sr-Latn-R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1" i="1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sr-Latn-RS" b="1" i="1">
                              <a:latin typeface="Cambria Math"/>
                            </a:rPr>
                            <m:t>𝒑</m:t>
                          </m:r>
                          <m:r>
                            <a:rPr lang="sr-Latn-RS" b="1" i="1">
                              <a:latin typeface="Cambria Math"/>
                            </a:rPr>
                            <m:t>  </m:t>
                          </m:r>
                          <m:r>
                            <a:rPr lang="sr-Latn-RS" b="1" i="1">
                              <a:latin typeface="Cambria Math"/>
                            </a:rPr>
                            <m:t>𝒎𝒂𝒙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965" y="3180664"/>
                <a:ext cx="1499000" cy="394210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098587" y="3087419"/>
                <a:ext cx="1499000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1" i="1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sr-Latn-RS" b="1" i="1"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sr-Latn-RS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sr-Latn-R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1" i="1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sr-Latn-RS" b="1" i="1">
                              <a:latin typeface="Cambria Math"/>
                            </a:rPr>
                            <m:t>𝒑</m:t>
                          </m:r>
                          <m:r>
                            <a:rPr lang="sr-Latn-RS" b="1" i="1">
                              <a:latin typeface="Cambria Math"/>
                            </a:rPr>
                            <m:t>  </m:t>
                          </m:r>
                          <m:r>
                            <a:rPr lang="sr-Latn-RS" b="1" i="1">
                              <a:latin typeface="Cambria Math"/>
                            </a:rPr>
                            <m:t>𝒎𝒂𝒙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587" y="3087419"/>
                <a:ext cx="1499000" cy="394210"/>
              </a:xfrm>
              <a:prstGeom prst="rect">
                <a:avLst/>
              </a:prstGeom>
              <a:blipFill>
                <a:blip r:embed="rId7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090273" y="3638286"/>
                <a:ext cx="1090298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1" i="1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sr-Latn-RS" b="1" i="1"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sr-Latn-RS" b="1" i="1">
                          <a:latin typeface="Cambria Math"/>
                        </a:rPr>
                        <m:t>=</m:t>
                      </m:r>
                      <m:r>
                        <a:rPr lang="sr-Latn-RS" b="1" i="1">
                          <a:latin typeface="Cambria Math"/>
                        </a:rPr>
                        <m:t>𝟎</m:t>
                      </m:r>
                      <m:r>
                        <a:rPr lang="sr-Latn-RS" b="1" i="1">
                          <a:latin typeface="Cambria Math"/>
                        </a:rPr>
                        <m:t> </m:t>
                      </m:r>
                      <m:r>
                        <a:rPr lang="sr-Latn-RS" b="1" i="1">
                          <a:latin typeface="Cambria Math"/>
                        </a:rPr>
                        <m:t>𝑱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273" y="3638286"/>
                <a:ext cx="1090298" cy="394210"/>
              </a:xfrm>
              <a:prstGeom prst="rect">
                <a:avLst/>
              </a:prstGeom>
              <a:blipFill>
                <a:blip r:embed="rId8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916943" y="3574874"/>
                <a:ext cx="1559850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1" i="1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sr-Latn-RS" b="1" i="1">
                              <a:latin typeface="Cambria Math"/>
                            </a:rPr>
                            <m:t>𝒖</m:t>
                          </m:r>
                        </m:sub>
                      </m:sSub>
                      <m:r>
                        <a:rPr lang="sr-Latn-RS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sr-Latn-R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1" i="1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sr-Latn-RS" b="1" i="1">
                              <a:latin typeface="Cambria Math"/>
                            </a:rPr>
                            <m:t>𝒑</m:t>
                          </m:r>
                          <m:r>
                            <a:rPr lang="sr-Latn-RS" b="1" i="1">
                              <a:latin typeface="Cambria Math"/>
                            </a:rPr>
                            <m:t>  </m:t>
                          </m:r>
                          <m:r>
                            <a:rPr lang="sr-Latn-RS" b="1" i="1">
                              <a:latin typeface="Cambria Math"/>
                            </a:rPr>
                            <m:t>𝒎𝒂𝒙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43" y="3574874"/>
                <a:ext cx="1559850" cy="394210"/>
              </a:xfrm>
              <a:prstGeom prst="rect">
                <a:avLst/>
              </a:prstGeom>
              <a:blipFill>
                <a:blip r:embed="rId9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933272" y="4032496"/>
                <a:ext cx="1502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1" i="1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sr-Latn-RS" b="1" i="1">
                              <a:latin typeface="Cambria Math"/>
                            </a:rPr>
                            <m:t>𝒖</m:t>
                          </m:r>
                        </m:sub>
                      </m:sSub>
                      <m:r>
                        <a:rPr lang="sr-Latn-RS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sr-Latn-R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1" i="1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sr-Latn-RS" b="1" i="1">
                              <a:latin typeface="Cambria Math"/>
                            </a:rPr>
                            <m:t>𝒌</m:t>
                          </m:r>
                          <m:r>
                            <a:rPr lang="sr-Latn-RS" b="1" i="1">
                              <a:latin typeface="Cambria Math"/>
                            </a:rPr>
                            <m:t>  </m:t>
                          </m:r>
                          <m:r>
                            <a:rPr lang="sr-Latn-RS" b="1" i="1">
                              <a:latin typeface="Cambria Math"/>
                            </a:rPr>
                            <m:t>𝒎𝒂𝒙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272" y="4032496"/>
                <a:ext cx="1502206" cy="369332"/>
              </a:xfrm>
              <a:prstGeom prst="rect">
                <a:avLst/>
              </a:prstGeom>
              <a:blipFill>
                <a:blip r:embed="rId1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120160" y="3473838"/>
                <a:ext cx="1559850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1" i="1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sr-Latn-RS" b="1" i="1">
                              <a:latin typeface="Cambria Math"/>
                            </a:rPr>
                            <m:t>𝒖</m:t>
                          </m:r>
                        </m:sub>
                      </m:sSub>
                      <m:r>
                        <a:rPr lang="sr-Latn-RS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sr-Latn-R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1" i="1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sr-Latn-RS" b="1" i="1">
                              <a:latin typeface="Cambria Math"/>
                            </a:rPr>
                            <m:t>𝒑</m:t>
                          </m:r>
                          <m:r>
                            <a:rPr lang="sr-Latn-RS" b="1" i="1">
                              <a:latin typeface="Cambria Math"/>
                            </a:rPr>
                            <m:t>  </m:t>
                          </m:r>
                          <m:r>
                            <a:rPr lang="sr-Latn-RS" b="1" i="1">
                              <a:latin typeface="Cambria Math"/>
                            </a:rPr>
                            <m:t>𝒎𝒂𝒙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160" y="3473838"/>
                <a:ext cx="1559850" cy="394210"/>
              </a:xfrm>
              <a:prstGeom prst="rect">
                <a:avLst/>
              </a:prstGeom>
              <a:blipFill>
                <a:blip r:embed="rId11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/>
          <p:cNvSpPr/>
          <p:nvPr/>
        </p:nvSpPr>
        <p:spPr>
          <a:xfrm>
            <a:off x="4841610" y="2654605"/>
            <a:ext cx="1858207" cy="132333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818088" y="2666042"/>
            <a:ext cx="1858207" cy="138398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734265" y="3122169"/>
            <a:ext cx="1858207" cy="1393953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47479" y="5234075"/>
            <a:ext cx="10510193" cy="94991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/>
              <a:t>PRI OSCILOVANJU TELA UKUPNA MEHANIČKA ENERGIJA U SVAKOM TRENUTKU IMA ISTU VREDNOST.</a:t>
            </a:r>
            <a:endParaRPr lang="en-US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037168" y="4874102"/>
            <a:ext cx="2222430" cy="37996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ZAKLJUČAK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8781176" y="3260131"/>
                <a:ext cx="1729897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1" i="1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sr-Latn-RS" b="1" i="1"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sr-Latn-RS" b="1" i="1">
                          <a:latin typeface="Cambria Math"/>
                        </a:rPr>
                        <m:t>=</m:t>
                      </m:r>
                      <m:r>
                        <a:rPr lang="sr-Latn-RS" b="1" i="1">
                          <a:latin typeface="Cambria Math"/>
                        </a:rPr>
                        <m:t>𝒎</m:t>
                      </m:r>
                      <m:r>
                        <a:rPr lang="sr-Latn-RS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sr-Latn-RS" b="1" i="1">
                          <a:latin typeface="Cambria Math"/>
                          <a:ea typeface="Cambria Math"/>
                        </a:rPr>
                        <m:t>𝒈</m:t>
                      </m:r>
                      <m:r>
                        <a:rPr lang="sr-Latn-RS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sr-Latn-RS" b="1" i="1">
                          <a:latin typeface="Cambria Math"/>
                          <a:ea typeface="Cambria Math"/>
                        </a:rPr>
                        <m:t>𝒉</m:t>
                      </m:r>
                      <m:r>
                        <a:rPr lang="sr-Latn-RS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1176" y="3260131"/>
                <a:ext cx="1729897" cy="394210"/>
              </a:xfrm>
              <a:prstGeom prst="rect">
                <a:avLst/>
              </a:prstGeom>
              <a:blipFill>
                <a:blip r:embed="rId12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8781176" y="2566414"/>
                <a:ext cx="1527854" cy="6533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1" i="1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sr-Latn-RS" b="1" i="1"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a:rPr lang="sr-Latn-R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r-Latn-R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1" i="1">
                              <a:latin typeface="Cambria Math"/>
                            </a:rPr>
                            <m:t>𝒎</m:t>
                          </m:r>
                          <m:r>
                            <a:rPr lang="sr-Latn-RS" b="1" i="1">
                              <a:latin typeface="Cambria Math"/>
                            </a:rPr>
                            <m:t> ∙ </m:t>
                          </m:r>
                          <m:sSup>
                            <m:sSupPr>
                              <m:ctrlPr>
                                <a:rPr lang="sr-Latn-R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sr-Latn-RS" b="1" i="1">
                                  <a:latin typeface="Cambria Math"/>
                                  <a:ea typeface="Cambria Math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sr-Latn-RS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sr-Latn-RS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1176" y="2566414"/>
                <a:ext cx="1527854" cy="65338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8781176" y="3766575"/>
                <a:ext cx="1559850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1" i="1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sr-Latn-RS" b="1" i="1">
                              <a:latin typeface="Cambria Math"/>
                            </a:rPr>
                            <m:t>𝒖</m:t>
                          </m:r>
                        </m:sub>
                      </m:sSub>
                      <m:r>
                        <a:rPr lang="sr-Latn-RS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sr-Latn-R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1" i="1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sr-Latn-RS" b="1" i="1">
                              <a:latin typeface="Cambria Math"/>
                            </a:rPr>
                            <m:t>𝒑</m:t>
                          </m:r>
                        </m:sub>
                      </m:sSub>
                      <m:sSub>
                        <m:sSubPr>
                          <m:ctrlPr>
                            <a:rPr lang="sr-Latn-R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1" i="1">
                              <a:latin typeface="Cambria Math"/>
                            </a:rPr>
                            <m:t>+</m:t>
                          </m:r>
                          <m:r>
                            <a:rPr lang="sr-Latn-RS" b="1" i="1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sr-Latn-RS" b="1" i="1">
                              <a:latin typeface="Cambria Math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1176" y="3766575"/>
                <a:ext cx="1559850" cy="394210"/>
              </a:xfrm>
              <a:prstGeom prst="rect">
                <a:avLst/>
              </a:prstGeom>
              <a:blipFill>
                <a:blip r:embed="rId14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373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20110"/>
            <a:ext cx="10951779" cy="56230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806" y="3191727"/>
            <a:ext cx="6336704" cy="242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>
            <a:off x="5749856" y="4323856"/>
            <a:ext cx="0" cy="540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943479" y="4863856"/>
            <a:ext cx="0" cy="540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867271" y="489719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X</a:t>
            </a:r>
            <a:r>
              <a:rPr lang="sr-Latn-RS" sz="1000" dirty="0"/>
              <a:t>0</a:t>
            </a:r>
            <a:endParaRPr lang="en-US" sz="1000" dirty="0"/>
          </a:p>
        </p:txBody>
      </p:sp>
      <p:sp>
        <p:nvSpPr>
          <p:cNvPr id="46" name="TextBox 45"/>
          <p:cNvSpPr txBox="1"/>
          <p:nvPr/>
        </p:nvSpPr>
        <p:spPr>
          <a:xfrm>
            <a:off x="5448098" y="444729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X</a:t>
            </a:r>
            <a:r>
              <a:rPr lang="sr-Latn-RS" sz="1000" dirty="0"/>
              <a:t>0</a:t>
            </a:r>
            <a:endParaRPr lang="en-US" sz="10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1" t="40331" r="42439" b="54179"/>
          <a:stretch/>
        </p:blipFill>
        <p:spPr bwMode="auto">
          <a:xfrm>
            <a:off x="0" y="0"/>
            <a:ext cx="2568420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421289" y="3190098"/>
                <a:ext cx="2992550" cy="46166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/>
                      </a:rPr>
                      <m:t>λ</m:t>
                    </m:r>
                    <m:r>
                      <a:rPr lang="sr-Latn-R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sr-Latn-RS" sz="2400" dirty="0"/>
                  <a:t> -  talasna dužina (m)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289" y="3190098"/>
                <a:ext cx="2992550" cy="461665"/>
              </a:xfrm>
              <a:prstGeom prst="rect">
                <a:avLst/>
              </a:prstGeom>
              <a:blipFill>
                <a:blip r:embed="rId4"/>
                <a:stretch>
                  <a:fillRect l="-405" t="-8861" b="-25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04281" y="4537158"/>
                <a:ext cx="1080167" cy="792333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400" b="1">
                          <a:latin typeface="Cambria Math"/>
                        </a:rPr>
                        <m:t>𝐯</m:t>
                      </m:r>
                      <m:r>
                        <a:rPr lang="sr-Latn-RS" sz="2400" b="1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sr-Latn-R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 i="1">
                              <a:latin typeface="Cambria Math"/>
                            </a:rPr>
                            <m:t>𝝀</m:t>
                          </m:r>
                        </m:num>
                        <m:den>
                          <m:r>
                            <a:rPr lang="sr-Latn-RS" sz="2400" b="1" i="1">
                              <a:latin typeface="Cambria Math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281" y="4537158"/>
                <a:ext cx="1080167" cy="7923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034176" y="5488995"/>
                <a:ext cx="1534394" cy="461665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400" b="1">
                          <a:latin typeface="Cambria Math"/>
                        </a:rPr>
                        <m:t>𝐯</m:t>
                      </m:r>
                      <m:r>
                        <a:rPr lang="sr-Latn-RS" sz="2400" b="1" i="1">
                          <a:latin typeface="Cambria Math"/>
                        </a:rPr>
                        <m:t>=</m:t>
                      </m:r>
                      <m:r>
                        <a:rPr lang="el-GR" sz="2400" b="1" i="1">
                          <a:latin typeface="Cambria Math"/>
                        </a:rPr>
                        <m:t>𝝀</m:t>
                      </m:r>
                      <m:r>
                        <a:rPr lang="sr-Latn-RS" sz="2400" b="1" i="1">
                          <a:latin typeface="Cambria Math"/>
                        </a:rPr>
                        <m:t> </m:t>
                      </m:r>
                      <m:r>
                        <a:rPr lang="sr-Latn-RS" sz="2400" b="1" i="1">
                          <a:latin typeface="Cambria Math"/>
                          <a:ea typeface="Cambria Math"/>
                        </a:rPr>
                        <m:t>∙ </m:t>
                      </m:r>
                      <m:r>
                        <a:rPr lang="sr-Latn-RS" sz="2400" b="1" i="1">
                          <a:latin typeface="Cambria Math"/>
                        </a:rPr>
                        <m:t>𝝂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176" y="5488995"/>
                <a:ext cx="153439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52984" y="1155135"/>
                <a:ext cx="818879" cy="592663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i="1">
                          <a:latin typeface="Cambria Math"/>
                        </a:rPr>
                        <m:t>𝑇</m:t>
                      </m:r>
                      <m:r>
                        <a:rPr lang="sr-Latn-R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i="1">
                              <a:latin typeface="Cambria Math"/>
                            </a:rPr>
                            <m:t>𝑡</m:t>
                          </m:r>
                        </m:num>
                        <m:den>
                          <m:r>
                            <a:rPr lang="sr-Latn-RS" i="1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984" y="1155135"/>
                <a:ext cx="818879" cy="592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886881" y="1162828"/>
                <a:ext cx="807722" cy="56669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i="1">
                          <a:latin typeface="Cambria Math"/>
                        </a:rPr>
                        <m:t>𝑣</m:t>
                      </m:r>
                      <m:r>
                        <a:rPr lang="sr-Latn-R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sr-Latn-RS" i="1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881" y="1162828"/>
                <a:ext cx="807722" cy="5666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752984" y="1774635"/>
                <a:ext cx="818878" cy="612732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i="1">
                          <a:latin typeface="Cambria Math"/>
                        </a:rPr>
                        <m:t>𝑇</m:t>
                      </m:r>
                      <m:r>
                        <a:rPr lang="sr-Latn-R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sr-Latn-RS" i="1">
                              <a:latin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984" y="1774635"/>
                <a:ext cx="818878" cy="6127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863752" y="1774635"/>
                <a:ext cx="813621" cy="610936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i="1">
                          <a:latin typeface="Cambria Math"/>
                        </a:rPr>
                        <m:t>𝑣</m:t>
                      </m:r>
                      <m:r>
                        <a:rPr lang="sr-Latn-R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sr-Latn-RS" i="1"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752" y="1774635"/>
                <a:ext cx="813621" cy="6109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7397396" y="1607283"/>
                <a:ext cx="1678088" cy="369332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i="1">
                          <a:latin typeface="Cambria Math"/>
                        </a:rPr>
                        <m:t>𝑡</m:t>
                      </m:r>
                      <m:r>
                        <a:rPr lang="sr-Latn-RS" i="1">
                          <a:latin typeface="Cambria Math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sr-Latn-RS">
                          <a:latin typeface="Cambria Math"/>
                        </a:rPr>
                        <m:t>vreme</m:t>
                      </m:r>
                      <m:r>
                        <a:rPr lang="sr-Latn-RS" i="1">
                          <a:latin typeface="Cambria Math"/>
                        </a:rPr>
                        <m:t> (</m:t>
                      </m:r>
                      <m:r>
                        <a:rPr lang="sr-Latn-RS" i="1">
                          <a:latin typeface="Cambria Math"/>
                        </a:rPr>
                        <m:t>𝑠</m:t>
                      </m:r>
                      <m:r>
                        <a:rPr lang="sr-Latn-R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396" y="1607283"/>
                <a:ext cx="1678088" cy="369332"/>
              </a:xfrm>
              <a:prstGeom prst="rect">
                <a:avLst/>
              </a:prstGeom>
              <a:blipFill>
                <a:blip r:embed="rId11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7398401" y="2090108"/>
            <a:ext cx="201959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sr-Latn-RS" dirty="0"/>
              <a:t>n – je broj oscilacija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7398401" y="1110757"/>
            <a:ext cx="141577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sr-Latn-RS" dirty="0"/>
              <a:t>T – period (s)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486615" y="3094445"/>
            <a:ext cx="9144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51607" y="2489866"/>
            <a:ext cx="6085236" cy="3685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5803805" y="2721872"/>
            <a:ext cx="4965296" cy="416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545953" y="4350669"/>
            <a:ext cx="4396821" cy="1831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133475" y="3291887"/>
                <a:ext cx="1080167" cy="792333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400" b="1">
                          <a:latin typeface="Cambria Math"/>
                        </a:rPr>
                        <m:t>𝐯</m:t>
                      </m:r>
                      <m:r>
                        <a:rPr lang="sr-Latn-RS" sz="2400" b="1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sr-Latn-R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 i="1">
                              <a:latin typeface="Cambria Math"/>
                            </a:rPr>
                            <m:t>𝝀</m:t>
                          </m:r>
                        </m:num>
                        <m:den>
                          <m:r>
                            <a:rPr lang="sr-Latn-RS" sz="2400" b="1" i="1">
                              <a:latin typeface="Cambria Math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475" y="3291887"/>
                <a:ext cx="1080167" cy="7923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906543" y="3420930"/>
                <a:ext cx="1534394" cy="461665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400" b="1">
                          <a:latin typeface="Cambria Math"/>
                        </a:rPr>
                        <m:t>𝐯</m:t>
                      </m:r>
                      <m:r>
                        <a:rPr lang="sr-Latn-RS" sz="2400" b="1" i="1">
                          <a:latin typeface="Cambria Math"/>
                        </a:rPr>
                        <m:t>=</m:t>
                      </m:r>
                      <m:r>
                        <a:rPr lang="el-GR" sz="2400" b="1" i="1">
                          <a:latin typeface="Cambria Math"/>
                        </a:rPr>
                        <m:t>𝝀</m:t>
                      </m:r>
                      <m:r>
                        <a:rPr lang="sr-Latn-RS" sz="2400" b="1" i="1">
                          <a:latin typeface="Cambria Math"/>
                        </a:rPr>
                        <m:t> </m:t>
                      </m:r>
                      <m:r>
                        <a:rPr lang="sr-Latn-RS" sz="2400" b="1" i="1">
                          <a:latin typeface="Cambria Math"/>
                          <a:ea typeface="Cambria Math"/>
                        </a:rPr>
                        <m:t>∙ </m:t>
                      </m:r>
                      <m:r>
                        <a:rPr lang="sr-Latn-RS" sz="2400" b="1" i="1">
                          <a:latin typeface="Cambria Math"/>
                        </a:rPr>
                        <m:t>𝝂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543" y="3420930"/>
                <a:ext cx="1534394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2272157" y="4087254"/>
            <a:ext cx="401400" cy="5447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825957" y="4087254"/>
            <a:ext cx="387684" cy="5066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5080116" y="3992451"/>
            <a:ext cx="401400" cy="5447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633916" y="3992451"/>
            <a:ext cx="387684" cy="5066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07342" y="4886595"/>
                <a:ext cx="1162498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>
                          <a:latin typeface="Cambria Math"/>
                        </a:rPr>
                        <m:t>𝝀</m:t>
                      </m:r>
                      <m:r>
                        <a:rPr lang="sr-Latn-RS" b="1" i="1">
                          <a:latin typeface="Cambria Math"/>
                        </a:rPr>
                        <m:t>=</m:t>
                      </m:r>
                      <m:r>
                        <a:rPr lang="sr-Latn-RS" b="1">
                          <a:latin typeface="Cambria Math"/>
                        </a:rPr>
                        <m:t>𝐯</m:t>
                      </m:r>
                      <m:r>
                        <a:rPr lang="sr-Latn-RS" b="1">
                          <a:latin typeface="Cambria Math"/>
                        </a:rPr>
                        <m:t> </m:t>
                      </m:r>
                      <m:r>
                        <a:rPr lang="sr-Latn-RS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sr-Latn-RS" b="1" i="1">
                          <a:latin typeface="Cambria Math"/>
                          <a:ea typeface="Cambria Math"/>
                        </a:rPr>
                        <m:t>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342" y="4886595"/>
                <a:ext cx="116249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064692" y="4800220"/>
                <a:ext cx="872355" cy="61914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b="1" i="1">
                          <a:latin typeface="Cambria Math"/>
                        </a:rPr>
                        <m:t>𝑻</m:t>
                      </m:r>
                      <m:r>
                        <a:rPr lang="sr-Latn-RS" b="1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sr-Latn-R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1" i="1">
                              <a:latin typeface="Cambria Math"/>
                            </a:rPr>
                            <m:t>𝝀</m:t>
                          </m:r>
                        </m:num>
                        <m:den>
                          <m:r>
                            <a:rPr lang="sr-Latn-RS" b="1">
                              <a:latin typeface="Cambria Math"/>
                            </a:rPr>
                            <m:t>𝐯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692" y="4800220"/>
                <a:ext cx="872355" cy="61914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641158" y="4755217"/>
                <a:ext cx="914032" cy="56784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>
                          <a:latin typeface="Cambria Math"/>
                        </a:rPr>
                        <m:t>𝝀</m:t>
                      </m:r>
                      <m:r>
                        <a:rPr lang="sr-Latn-RS" b="1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sr-Latn-R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1">
                              <a:latin typeface="Cambria Math"/>
                            </a:rPr>
                            <m:t>𝐯</m:t>
                          </m:r>
                        </m:num>
                        <m:den>
                          <m:r>
                            <a:rPr lang="sr-Latn-RS" b="1" i="1">
                              <a:latin typeface="Cambria Math"/>
                            </a:rPr>
                            <m:t>𝝂</m:t>
                          </m:r>
                          <m:r>
                            <m:rPr>
                              <m:nor/>
                            </m:rPr>
                            <a:rPr lang="en-US" b="1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158" y="4755217"/>
                <a:ext cx="914032" cy="56784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969495" y="4786824"/>
                <a:ext cx="851515" cy="56887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b="1" i="1">
                          <a:latin typeface="Cambria Math"/>
                        </a:rPr>
                        <m:t>𝝂</m:t>
                      </m:r>
                      <m:r>
                        <a:rPr lang="sr-Latn-RS" b="1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sr-Latn-R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1">
                              <a:latin typeface="Cambria Math"/>
                            </a:rPr>
                            <m:t>𝐯</m:t>
                          </m:r>
                        </m:num>
                        <m:den>
                          <m:r>
                            <a:rPr lang="el-GR" b="1" i="1">
                              <a:latin typeface="Cambria Math"/>
                            </a:rPr>
                            <m:t>𝝀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495" y="4786824"/>
                <a:ext cx="851515" cy="56887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4274845" y="3061054"/>
            <a:ext cx="29370" cy="265877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7421289" y="2525975"/>
                <a:ext cx="1987916" cy="369332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r-Latn-RS" i="1">
                        <a:latin typeface="Cambria Math"/>
                      </a:rPr>
                      <m:t>𝑣</m:t>
                    </m:r>
                    <m:r>
                      <a:rPr lang="sr-Latn-RS" i="1">
                        <a:latin typeface="Cambria Math"/>
                      </a:rPr>
                      <m:t> </m:t>
                    </m:r>
                  </m:oMath>
                </a14:m>
                <a:r>
                  <a:rPr lang="sr-Latn-RS" dirty="0"/>
                  <a:t>– frekvenicja (Hz)</a:t>
                </a:r>
                <a:endParaRPr lang="en-US" dirty="0"/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289" y="2525975"/>
                <a:ext cx="1987916" cy="369332"/>
              </a:xfrm>
              <a:prstGeom prst="rect">
                <a:avLst/>
              </a:prstGeom>
              <a:blipFill>
                <a:blip r:embed="rId18"/>
                <a:stretch>
                  <a:fillRect t="-4688" r="-606" b="-21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421289" y="3793969"/>
                <a:ext cx="2992550" cy="58657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Latn-RS" sz="2400" i="1">
                        <a:latin typeface="Cambria Math"/>
                      </a:rPr>
                      <m:t>v</m:t>
                    </m:r>
                    <m:r>
                      <a:rPr lang="sr-Latn-R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sr-Latn-RS" sz="2400" dirty="0"/>
                  <a:t> -  Brzina talasa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2400" i="1" dirty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sr-Latn-RS" sz="2400" i="1" dirty="0"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r>
                  <a:rPr lang="sr-Latn-RS" sz="2400" dirty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289" y="3793969"/>
                <a:ext cx="2992550" cy="586571"/>
              </a:xfrm>
              <a:prstGeom prst="rect">
                <a:avLst/>
              </a:prstGeom>
              <a:blipFill>
                <a:blip r:embed="rId1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1444573" y="596097"/>
            <a:ext cx="9135538" cy="479286"/>
            <a:chOff x="0" y="0"/>
            <a:chExt cx="9135538" cy="86409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7" name="Flowchart: Manual Operation 36"/>
            <p:cNvSpPr/>
            <p:nvPr/>
          </p:nvSpPr>
          <p:spPr>
            <a:xfrm rot="16200000">
              <a:off x="4135721" y="-4135721"/>
              <a:ext cx="864096" cy="9135538"/>
            </a:xfrm>
            <a:prstGeom prst="flowChartManualOperation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Flowchart: Manual Operation 4"/>
            <p:cNvSpPr/>
            <p:nvPr/>
          </p:nvSpPr>
          <p:spPr>
            <a:xfrm rot="21600000">
              <a:off x="0" y="172819"/>
              <a:ext cx="9135538" cy="5184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0" tIns="0" rIns="156766" bIns="0" numCol="1" spcCol="1270" anchor="ctr" anchorCtr="0">
              <a:noAutofit/>
            </a:bodyPr>
            <a:lstStyle/>
            <a:p>
              <a:pPr algn="ctr"/>
              <a:r>
                <a:rPr lang="sr-Latn-RS" sz="2800" dirty="0"/>
                <a:t>Veličine kojima se opisuje talasno kretanje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6871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6" grpId="0"/>
      <p:bldP spid="4" grpId="0" animBg="1"/>
      <p:bldP spid="5" grpId="0" animBg="1"/>
      <p:bldP spid="26" grpId="0" animBg="1"/>
      <p:bldP spid="28" grpId="0" animBg="1"/>
      <p:bldP spid="29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11" grpId="0" animBg="1"/>
      <p:bldP spid="45" grpId="0" animBg="1"/>
      <p:bldP spid="47" grpId="0" animBg="1"/>
      <p:bldP spid="48" grpId="0" animBg="1"/>
      <p:bldP spid="49" grpId="0" animBg="1"/>
      <p:bldP spid="16" grpId="0" animBg="1"/>
      <p:bldP spid="53" grpId="0" animBg="1"/>
      <p:bldP spid="54" grpId="0" animBg="1"/>
      <p:bldP spid="55" grpId="0" animBg="1"/>
      <p:bldP spid="4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2452662" y="3141660"/>
            <a:ext cx="757242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382149" y="3286125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ᵧ</a:t>
            </a:r>
            <a:r>
              <a:rPr lang="sr-Cyrl-RS" sz="2400" dirty="0"/>
              <a:t> [</a:t>
            </a:r>
            <a:r>
              <a:rPr lang="sr-Latn-RS" sz="2400" dirty="0"/>
              <a:t>Hz</a:t>
            </a:r>
            <a:r>
              <a:rPr lang="sr-Cyrl-RS" sz="2400" dirty="0"/>
              <a:t>]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702910" y="3136812"/>
            <a:ext cx="216000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7130214" y="3179016"/>
            <a:ext cx="216000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24364" y="3286125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dirty="0"/>
              <a:t>20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738943" y="3357563"/>
            <a:ext cx="982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dirty="0"/>
              <a:t>20 000</a:t>
            </a:r>
            <a:endParaRPr lang="en-US" sz="2400" dirty="0"/>
          </a:p>
        </p:txBody>
      </p:sp>
      <p:sp>
        <p:nvSpPr>
          <p:cNvPr id="8" name="Right Brace 7"/>
          <p:cNvSpPr/>
          <p:nvPr/>
        </p:nvSpPr>
        <p:spPr>
          <a:xfrm rot="5400000">
            <a:off x="5854129" y="2668018"/>
            <a:ext cx="340865" cy="24288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98137" y="4020270"/>
            <a:ext cx="15408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ЗВУК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Rezultat slika za ljud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5801" y="4602041"/>
            <a:ext cx="2857520" cy="1635931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7097769" y="2357430"/>
            <a:ext cx="32191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УЛТРАЗВУК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45907" y="2357430"/>
            <a:ext cx="35349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ИНФРАЗВУК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1" t="40331" r="42439" b="54179"/>
          <a:stretch/>
        </p:blipFill>
        <p:spPr bwMode="auto">
          <a:xfrm>
            <a:off x="0" y="0"/>
            <a:ext cx="2568420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456792" y="1082708"/>
            <a:ext cx="9135538" cy="479286"/>
            <a:chOff x="0" y="0"/>
            <a:chExt cx="9135538" cy="86409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Flowchart: Manual Operation 17"/>
            <p:cNvSpPr/>
            <p:nvPr/>
          </p:nvSpPr>
          <p:spPr>
            <a:xfrm rot="16200000">
              <a:off x="4135721" y="-4135721"/>
              <a:ext cx="864096" cy="9135538"/>
            </a:xfrm>
            <a:prstGeom prst="flowChartManualOperation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lowchart: Manual Operation 4"/>
            <p:cNvSpPr/>
            <p:nvPr/>
          </p:nvSpPr>
          <p:spPr>
            <a:xfrm rot="21600000">
              <a:off x="0" y="172819"/>
              <a:ext cx="9135538" cy="5184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0" tIns="0" rIns="156766" bIns="0" numCol="1" spcCol="1270" anchor="ctr" anchorCtr="0">
              <a:noAutofit/>
            </a:bodyPr>
            <a:lstStyle/>
            <a:p>
              <a:pPr algn="ctr"/>
              <a:r>
                <a:rPr lang="sr-Latn-RS" sz="2800" b="1" dirty="0"/>
                <a:t>Šta je zvuk?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8864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225</Words>
  <Application>Microsoft Office PowerPoint</Application>
  <PresentationFormat>Widescreen</PresentationFormat>
  <Paragraphs>72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Cambria Math</vt:lpstr>
      <vt:lpstr>Garamond</vt:lpstr>
      <vt:lpstr>Organic</vt:lpstr>
      <vt:lpstr>OSCILACIJE I TALASI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2022-04-18T19:15:16Z</dcterms:created>
  <dcterms:modified xsi:type="dcterms:W3CDTF">2022-08-01T22:17:08Z</dcterms:modified>
</cp:coreProperties>
</file>